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1" r:id="rId4"/>
  </p:sldMasterIdLst>
  <p:notesMasterIdLst>
    <p:notesMasterId r:id="rId15"/>
  </p:notesMasterIdLst>
  <p:handoutMasterIdLst>
    <p:handoutMasterId r:id="rId16"/>
  </p:handoutMasterIdLst>
  <p:sldIdLst>
    <p:sldId id="256" r:id="rId5"/>
    <p:sldId id="298" r:id="rId6"/>
    <p:sldId id="392" r:id="rId7"/>
    <p:sldId id="307" r:id="rId8"/>
    <p:sldId id="278" r:id="rId9"/>
    <p:sldId id="277" r:id="rId10"/>
    <p:sldId id="301" r:id="rId11"/>
    <p:sldId id="306" r:id="rId12"/>
    <p:sldId id="305" r:id="rId13"/>
    <p:sldId id="299" r:id="rId14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1E7E71D5-505E-450A-AE4E-19D65BFEE3CD}">
          <p14:sldIdLst>
            <p14:sldId id="256"/>
            <p14:sldId id="298"/>
            <p14:sldId id="392"/>
            <p14:sldId id="307"/>
            <p14:sldId id="278"/>
            <p14:sldId id="277"/>
            <p14:sldId id="301"/>
            <p14:sldId id="306"/>
            <p14:sldId id="305"/>
            <p14:sldId id="2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E6E6E6"/>
    <a:srgbClr val="E0E0E0"/>
    <a:srgbClr val="FFFFFF"/>
    <a:srgbClr val="FFD185"/>
    <a:srgbClr val="4C2F00"/>
    <a:srgbClr val="B88966"/>
    <a:srgbClr val="B0FFED"/>
    <a:srgbClr val="B6DCFF"/>
    <a:srgbClr val="E20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A7DA45-CEEF-48E2-88E5-CD95B3AECBF9}" v="173" dt="2021-02-17T13:48:37.169"/>
    <p1510:client id="{38B12551-6150-45C3-97F6-EC99F984A8C6}" v="63" dt="2021-02-17T10:30:50.818"/>
    <p1510:client id="{C06C0568-4BF4-0E43-A7FB-16D4D97C746B}" v="8" dt="2021-02-17T09:55:07.579"/>
    <p1510:client id="{C47E1AFB-DEDB-467E-9867-2465DD5F11F8}" v="5" dt="2021-02-17T13:18:00.0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23" autoAdjust="0"/>
    <p:restoredTop sz="80476" autoAdjust="0"/>
  </p:normalViewPr>
  <p:slideViewPr>
    <p:cSldViewPr>
      <p:cViewPr varScale="1">
        <p:scale>
          <a:sx n="117" d="100"/>
          <a:sy n="117" d="100"/>
        </p:scale>
        <p:origin x="1050" y="96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3918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4EA9CF9-E6C2-4759-A453-E933B784BAC7}" type="datetimeFigureOut">
              <a:rPr lang="en-GB" smtClean="0"/>
              <a:t>17/02/2021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4539277-665C-4CF0-8FC0-C9FAA61A2C7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1777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gi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569FA33-BA2B-428F-BF03-F627B387D123}" type="datetimeFigureOut">
              <a:rPr lang="en-GB" smtClean="0"/>
              <a:t>17/02/2021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6FBAE6F-2A82-4046-A9F0-BBC6A152F16F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06895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201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establish POLICIES and share best PRACTICES</a:t>
            </a:r>
          </a:p>
          <a:p>
            <a:r>
              <a:rPr lang="en-US" dirty="0">
                <a:effectLst/>
              </a:rPr>
              <a:t>CONSENSUS and INTEGRATION between methodologies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325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establish POLICIES and share best PRACTICES</a:t>
            </a:r>
          </a:p>
          <a:p>
            <a:r>
              <a:rPr lang="en-US" dirty="0">
                <a:effectLst/>
              </a:rPr>
              <a:t>CONSENSUS and INTEGRATION between methodologies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4696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Describe the PUZZLE for BIG picture and its PIECES for DETAILED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Not about “BIG PICTURE” – but “ENOUGH PICTURE”</a:t>
            </a:r>
          </a:p>
          <a:p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3161900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Archimate isn’t a UNIFIED model</a:t>
            </a:r>
          </a:p>
          <a:p>
            <a:r>
              <a:rPr lang="en-GB" dirty="0"/>
              <a:t>PERSONAL PREFERENCE how</a:t>
            </a:r>
            <a:r>
              <a:rPr lang="en-GB" baseline="0" dirty="0"/>
              <a:t> to </a:t>
            </a:r>
            <a:r>
              <a:rPr lang="en-GB" dirty="0"/>
              <a:t>DRILL DOWN</a:t>
            </a:r>
          </a:p>
          <a:p>
            <a:r>
              <a:rPr lang="en-GB" dirty="0"/>
              <a:t>RELATE to the whole</a:t>
            </a:r>
          </a:p>
          <a:p>
            <a:r>
              <a:rPr lang="en-GB" dirty="0"/>
              <a:t>PURSUE the details</a:t>
            </a:r>
          </a:p>
        </p:txBody>
      </p:sp>
    </p:spTree>
    <p:extLst>
      <p:ext uri="{BB962C8B-B14F-4D97-AF65-F5344CB8AC3E}">
        <p14:creationId xmlns:p14="http://schemas.microsoft.com/office/powerpoint/2010/main" val="3605997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COMMUNICATION</a:t>
            </a:r>
            <a:r>
              <a:rPr lang="en-GB" baseline="0" dirty="0"/>
              <a:t> TOOL</a:t>
            </a:r>
          </a:p>
          <a:p>
            <a:r>
              <a:rPr lang="en-GB" dirty="0"/>
              <a:t>RECORD</a:t>
            </a:r>
            <a:r>
              <a:rPr lang="en-GB" baseline="0" dirty="0"/>
              <a:t> OBSERVATIONS – how things ARE</a:t>
            </a:r>
          </a:p>
          <a:p>
            <a:r>
              <a:rPr lang="en-GB" baseline="0" dirty="0"/>
              <a:t>BRING YOUR OWN EXPERIENCE AND UNDERSTANDING</a:t>
            </a:r>
          </a:p>
          <a:p>
            <a:r>
              <a:rPr lang="en-GB" baseline="0" dirty="0"/>
              <a:t>GIVE IMPRESSIONS</a:t>
            </a:r>
          </a:p>
          <a:p>
            <a:endParaRPr lang="en-GB" baseline="0" dirty="0"/>
          </a:p>
        </p:txBody>
      </p:sp>
    </p:spTree>
    <p:extLst>
      <p:ext uri="{BB962C8B-B14F-4D97-AF65-F5344CB8AC3E}">
        <p14:creationId xmlns:p14="http://schemas.microsoft.com/office/powerpoint/2010/main" val="4045107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CLEARLY</a:t>
            </a:r>
          </a:p>
          <a:p>
            <a:r>
              <a:rPr lang="en-GB" dirty="0"/>
              <a:t>CONCISELY</a:t>
            </a:r>
          </a:p>
          <a:p>
            <a:r>
              <a:rPr lang="en-GB" dirty="0"/>
              <a:t>CONSISTENTLY</a:t>
            </a:r>
          </a:p>
        </p:txBody>
      </p:sp>
    </p:spTree>
    <p:extLst>
      <p:ext uri="{BB962C8B-B14F-4D97-AF65-F5344CB8AC3E}">
        <p14:creationId xmlns:p14="http://schemas.microsoft.com/office/powerpoint/2010/main" val="2653777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/>
              <a:t>(Bloom – Learning Taxonomy)</a:t>
            </a:r>
          </a:p>
          <a:p>
            <a:r>
              <a:rPr lang="en-GB" baseline="0" dirty="0"/>
              <a:t>CRITICAL THINKING tool</a:t>
            </a:r>
          </a:p>
          <a:p>
            <a:r>
              <a:rPr lang="en-GB" dirty="0"/>
              <a:t>CONTEMPLATION</a:t>
            </a:r>
          </a:p>
          <a:p>
            <a:r>
              <a:rPr lang="en-GB" dirty="0"/>
              <a:t>FLEXIBLE</a:t>
            </a:r>
            <a:r>
              <a:rPr lang="en-GB" baseline="0" dirty="0"/>
              <a:t> TOOLS to play WHAT IF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1852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24238" y="1580414"/>
            <a:ext cx="8840250" cy="2430270"/>
          </a:xfrm>
        </p:spPr>
        <p:txBody>
          <a:bodyPr anchor="ctr">
            <a:noAutofit/>
          </a:bodyPr>
          <a:lstStyle>
            <a:lvl1pPr algn="ctr">
              <a:defRPr lang="en-GB" sz="7200" b="0" dirty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2067231" y="4465262"/>
            <a:ext cx="5131047" cy="324036"/>
          </a:xfrm>
          <a:noFill/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B33AF7B9-54F0-4D6A-9499-BBF50C910B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730" y="438200"/>
            <a:ext cx="2949266" cy="6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5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9388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79388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3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3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3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3"/>
          </p:nvPr>
        </p:nvSpPr>
        <p:spPr>
          <a:xfrm>
            <a:off x="174411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016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2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2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2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716016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4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4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4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/>
          </p:nvPr>
        </p:nvSpPr>
        <p:spPr>
          <a:xfrm>
            <a:off x="4716016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/>
          </p:nvPr>
        </p:nvSpPr>
        <p:spPr>
          <a:xfrm>
            <a:off x="179512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9"/>
          </p:nvPr>
        </p:nvSpPr>
        <p:spPr>
          <a:xfrm>
            <a:off x="4716140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893B02-E881-4965-B360-76AA2F8EE1D5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2023BEB-49E3-43B0-BBDC-856230781976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671DB6DA-E51E-4A4E-A2D3-0BCB626CE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95109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(Blank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51471"/>
            <a:ext cx="8928992" cy="1008112"/>
          </a:xfrm>
        </p:spPr>
        <p:txBody>
          <a:bodyPr anchor="b"/>
          <a:lstStyle>
            <a:lvl1pPr algn="l">
              <a:defRPr lang="en-GB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107504" y="1139213"/>
            <a:ext cx="8928992" cy="38808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/>
            </a:lvl1pPr>
            <a:lvl2pPr marL="457200" indent="0">
              <a:buNone/>
              <a:defRPr lang="en-US"/>
            </a:lvl2pPr>
            <a:lvl3pPr marL="914400" indent="0">
              <a:buNone/>
              <a:defRPr lang="en-US"/>
            </a:lvl3pPr>
            <a:lvl4pPr marL="1371600" indent="0">
              <a:buNone/>
              <a:defRPr lang="en-US"/>
            </a:lvl4pPr>
            <a:lvl5pPr marL="1828800" indent="0">
              <a:buNone/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42829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107950" y="123478"/>
            <a:ext cx="8928100" cy="4896197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6357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1396609" y="4357201"/>
            <a:ext cx="6336144" cy="593399"/>
          </a:xfrm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/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-900608" y="7895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225119" y="760257"/>
            <a:ext cx="8640960" cy="3596944"/>
          </a:xfrm>
        </p:spPr>
        <p:txBody>
          <a:bodyPr anchor="ctr">
            <a:noAutofit/>
          </a:bodyPr>
          <a:lstStyle>
            <a:lvl1pPr algn="ctr">
              <a:defRPr lang="en-GB" dirty="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E492A5-E436-43EF-9B08-5AD1515EEB51}"/>
              </a:ext>
            </a:extLst>
          </p:cNvPr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Shape, arrow&#10;&#10;Description automatically generated">
            <a:extLst>
              <a:ext uri="{FF2B5EF4-FFF2-40B4-BE49-F238E27FC236}">
                <a16:creationId xmlns:a16="http://schemas.microsoft.com/office/drawing/2014/main" id="{4218F9A8-9D3E-4F6E-BCE5-EF317C0D49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85172"/>
            <a:ext cx="1086956" cy="241166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088B1304-637C-4769-940C-2F6BFF6A76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6609" y="4357201"/>
            <a:ext cx="6336144" cy="593399"/>
          </a:xfrm>
        </p:spPr>
        <p:txBody>
          <a:bodyPr anchor="b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/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FF53A2-5726-4D70-AD4A-E98ACEA391E3}"/>
              </a:ext>
            </a:extLst>
          </p:cNvPr>
          <p:cNvSpPr txBox="1"/>
          <p:nvPr userDrawn="1"/>
        </p:nvSpPr>
        <p:spPr>
          <a:xfrm>
            <a:off x="-900608" y="7895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835D76E-E2FD-45C0-A7E6-A1A489A39A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119" y="182465"/>
            <a:ext cx="8640960" cy="4752528"/>
          </a:xfrm>
        </p:spPr>
        <p:txBody>
          <a:bodyPr anchor="ctr">
            <a:noAutofit/>
          </a:bodyPr>
          <a:lstStyle>
            <a:lvl1pPr algn="ctr">
              <a:defRPr lang="en-GB" dirty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757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/>
          </p:nvPr>
        </p:nvSpPr>
        <p:spPr>
          <a:xfrm>
            <a:off x="107950" y="974219"/>
            <a:ext cx="8928100" cy="361375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21DC04-66C4-4A2C-B078-CF16B2E61B7D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41DB0B6-A7AA-431A-B919-2CC13F36D904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" name="Picture 4" descr="Shape, arrow&#10;&#10;Description automatically generated">
              <a:extLst>
                <a:ext uri="{FF2B5EF4-FFF2-40B4-BE49-F238E27FC236}">
                  <a16:creationId xmlns:a16="http://schemas.microsoft.com/office/drawing/2014/main" id="{D46919FB-E6E4-4197-A1DC-E1C2D788C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13126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s -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333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2"/>
          </p:nvPr>
        </p:nvSpPr>
        <p:spPr>
          <a:xfrm>
            <a:off x="1403648" y="123478"/>
            <a:ext cx="3744416" cy="489634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8"/>
          <p:cNvSpPr>
            <a:spLocks noGrp="1"/>
          </p:cNvSpPr>
          <p:nvPr>
            <p:ph sz="quarter" idx="13"/>
          </p:nvPr>
        </p:nvSpPr>
        <p:spPr>
          <a:xfrm>
            <a:off x="5292080" y="123478"/>
            <a:ext cx="3744416" cy="4896346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3B436-F87D-423C-A624-1C66C881F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95370" y="2036830"/>
            <a:ext cx="4896346" cy="106964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5772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1011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1593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Maro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9407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17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E62C95-A1ED-4456-B1E6-CA5931C6726C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00FB2F0-CF81-4F55-8ABC-76C3B5E76F19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" name="Picture 3" descr="Shape, arrow&#10;&#10;Description automatically generated">
              <a:extLst>
                <a:ext uri="{FF2B5EF4-FFF2-40B4-BE49-F238E27FC236}">
                  <a16:creationId xmlns:a16="http://schemas.microsoft.com/office/drawing/2014/main" id="{55FEA0E0-BD00-48DA-A581-0BB2A8803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80131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4" y="123478"/>
            <a:ext cx="8928992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4" y="987575"/>
            <a:ext cx="8928992" cy="4032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8889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tx1"/>
          </a:solidFill>
          <a:effectLst/>
          <a:latin typeface="+mj-lt"/>
          <a:ea typeface="+mj-ea"/>
          <a:cs typeface="Al Bayan Plain" pitchFamily="2" charset="-7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8F2C9F-8F23-4679-94AC-8A0C9A2255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ArchiMate</a:t>
            </a:r>
            <a:r>
              <a:rPr lang="en-GB" baseline="30000" dirty="0"/>
              <a:t>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GB"/>
              <a:t>An 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3959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A8CE0F-A5AB-4991-9CC9-CB25F7F9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GB" sz="3600" dirty="0">
                <a:solidFill>
                  <a:schemeClr val="accent1"/>
                </a:solidFill>
              </a:rPr>
              <a:t>Who are you?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What’s your role in solution design?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Which of your colleagues could tell a good design from a bad design?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4231944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619672" y="307941"/>
            <a:ext cx="3208227" cy="4527618"/>
            <a:chOff x="1929282" y="236684"/>
            <a:chExt cx="3208227" cy="4527618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9282" y="236684"/>
              <a:ext cx="3208227" cy="16869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" name="Group 3"/>
            <p:cNvGrpSpPr/>
            <p:nvPr/>
          </p:nvGrpSpPr>
          <p:grpSpPr>
            <a:xfrm>
              <a:off x="1973322" y="2261572"/>
              <a:ext cx="3102703" cy="2502730"/>
              <a:chOff x="1642576" y="2061157"/>
              <a:chExt cx="3656575" cy="2958865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42576" y="2061157"/>
                <a:ext cx="1440160" cy="863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29282" y="4569866"/>
                <a:ext cx="1619266" cy="4501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33" t="21284" r="11233" b="21284"/>
              <a:stretch/>
            </p:blipFill>
            <p:spPr bwMode="auto">
              <a:xfrm>
                <a:off x="2938313" y="2274355"/>
                <a:ext cx="1190164" cy="485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1" name="Picture 7"/>
              <p:cNvPicPr>
                <a:picLocks noChangeAspect="1" noChangeArrowheads="1"/>
              </p:cNvPicPr>
              <p:nvPr/>
            </p:nvPicPr>
            <p:blipFill>
              <a:blip r:embed="rId7" cstate="print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91410" y="4106893"/>
                <a:ext cx="1107741" cy="5867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2" name="Picture 8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308" t="26573" r="24308" b="4897"/>
              <a:stretch/>
            </p:blipFill>
            <p:spPr bwMode="auto">
              <a:xfrm>
                <a:off x="4339114" y="2191389"/>
                <a:ext cx="951631" cy="849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3" name="Picture 9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00" t="20441" r="10000" b="25455"/>
              <a:stretch/>
            </p:blipFill>
            <p:spPr bwMode="auto">
              <a:xfrm>
                <a:off x="2015630" y="3661020"/>
                <a:ext cx="1707925" cy="739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4" name="Picture 10"/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49" t="35587" r="23637" b="29171"/>
              <a:stretch/>
            </p:blipFill>
            <p:spPr bwMode="auto">
              <a:xfrm>
                <a:off x="4199814" y="3296615"/>
                <a:ext cx="1090931" cy="4589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5" name="Picture 11"/>
              <p:cNvPicPr>
                <a:picLocks noChangeAspect="1" noChangeArrowheads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522" b="36522"/>
              <a:stretch/>
            </p:blipFill>
            <p:spPr bwMode="auto">
              <a:xfrm>
                <a:off x="2052910" y="3076477"/>
                <a:ext cx="1633364" cy="4402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6A3EEDBA-1DFB-4DC4-885C-2488F4926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Governance</a:t>
            </a:r>
          </a:p>
        </p:txBody>
      </p:sp>
    </p:spTree>
    <p:extLst>
      <p:ext uri="{BB962C8B-B14F-4D97-AF65-F5344CB8AC3E}">
        <p14:creationId xmlns:p14="http://schemas.microsoft.com/office/powerpoint/2010/main" val="98892786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364F2-6642-4A7E-939F-A90C32AE7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ArchiMate communicates</a:t>
            </a:r>
            <a:br>
              <a:rPr lang="en-GB" dirty="0"/>
            </a:br>
            <a:r>
              <a:rPr lang="en-GB" u="sng" dirty="0">
                <a:latin typeface="+mn-lt"/>
              </a:rPr>
              <a:t>actions</a:t>
            </a:r>
            <a:r>
              <a:rPr lang="en-GB" dirty="0">
                <a:latin typeface="+mn-lt"/>
              </a:rPr>
              <a:t> carried out</a:t>
            </a:r>
            <a:br>
              <a:rPr lang="en-GB" dirty="0">
                <a:latin typeface="+mn-lt"/>
              </a:rPr>
            </a:br>
            <a:r>
              <a:rPr lang="en-GB" dirty="0">
                <a:latin typeface="+mn-lt"/>
              </a:rPr>
              <a:t>by particular </a:t>
            </a:r>
            <a:r>
              <a:rPr lang="en-GB" u="sng" dirty="0">
                <a:latin typeface="+mn-lt"/>
              </a:rPr>
              <a:t>things</a:t>
            </a:r>
            <a:br>
              <a:rPr lang="en-GB" dirty="0">
                <a:latin typeface="+mn-lt"/>
              </a:rPr>
            </a:br>
            <a:r>
              <a:rPr lang="en-GB" dirty="0">
                <a:latin typeface="+mn-lt"/>
              </a:rPr>
              <a:t>using specific </a:t>
            </a:r>
            <a:r>
              <a:rPr lang="en-GB" u="sng" dirty="0">
                <a:latin typeface="+mn-lt"/>
              </a:rPr>
              <a:t>stuff</a:t>
            </a:r>
          </a:p>
        </p:txBody>
      </p:sp>
    </p:spTree>
    <p:extLst>
      <p:ext uri="{BB962C8B-B14F-4D97-AF65-F5344CB8AC3E}">
        <p14:creationId xmlns:p14="http://schemas.microsoft.com/office/powerpoint/2010/main" val="919158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619672" y="307941"/>
            <a:ext cx="3208227" cy="4527618"/>
            <a:chOff x="1929282" y="236684"/>
            <a:chExt cx="3208227" cy="4527618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29282" y="236684"/>
              <a:ext cx="3208227" cy="16869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4" name="Group 3"/>
            <p:cNvGrpSpPr/>
            <p:nvPr/>
          </p:nvGrpSpPr>
          <p:grpSpPr>
            <a:xfrm>
              <a:off x="1973322" y="2261572"/>
              <a:ext cx="3102703" cy="2502730"/>
              <a:chOff x="1642576" y="2061157"/>
              <a:chExt cx="3656575" cy="2958865"/>
            </a:xfrm>
          </p:grpSpPr>
          <p:pic>
            <p:nvPicPr>
              <p:cNvPr id="1028" name="Picture 4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42576" y="2061157"/>
                <a:ext cx="1440160" cy="863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29" name="Picture 5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29282" y="4569866"/>
                <a:ext cx="1619266" cy="4501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233" t="21284" r="11233" b="21284"/>
              <a:stretch/>
            </p:blipFill>
            <p:spPr bwMode="auto">
              <a:xfrm>
                <a:off x="2938313" y="2274355"/>
                <a:ext cx="1190164" cy="485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1" name="Picture 7"/>
              <p:cNvPicPr>
                <a:picLocks noChangeAspect="1" noChangeArrowheads="1"/>
              </p:cNvPicPr>
              <p:nvPr/>
            </p:nvPicPr>
            <p:blipFill>
              <a:blip r:embed="rId7" cstate="print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91410" y="4106893"/>
                <a:ext cx="1107741" cy="5867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2" name="Picture 8"/>
              <p:cNvPicPr>
                <a:picLocks noChangeAspect="1" noChangeArrowheads="1"/>
              </p:cNvPicPr>
              <p:nvPr/>
            </p:nvPicPr>
            <p:blipFill rotWithShape="1"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308" t="26573" r="24308" b="4897"/>
              <a:stretch/>
            </p:blipFill>
            <p:spPr bwMode="auto">
              <a:xfrm>
                <a:off x="4339114" y="2191389"/>
                <a:ext cx="951631" cy="84902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3" name="Picture 9"/>
              <p:cNvPicPr>
                <a:picLocks noChangeAspect="1" noChangeArrowheads="1"/>
              </p:cNvPicPr>
              <p:nvPr/>
            </p:nvPicPr>
            <p:blipFill rotWithShape="1"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00" t="20441" r="10000" b="25455"/>
              <a:stretch/>
            </p:blipFill>
            <p:spPr bwMode="auto">
              <a:xfrm>
                <a:off x="2015630" y="3661020"/>
                <a:ext cx="1707925" cy="739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4" name="Picture 10"/>
              <p:cNvPicPr>
                <a:picLocks noChangeAspect="1" noChangeArrowheads="1"/>
              </p:cNvPicPr>
              <p:nvPr/>
            </p:nvPicPr>
            <p:blipFill rotWithShape="1"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49" t="35587" r="23637" b="29171"/>
              <a:stretch/>
            </p:blipFill>
            <p:spPr bwMode="auto">
              <a:xfrm>
                <a:off x="4199814" y="3296615"/>
                <a:ext cx="1090931" cy="4589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035" name="Picture 11"/>
              <p:cNvPicPr>
                <a:picLocks noChangeAspect="1" noChangeArrowheads="1"/>
              </p:cNvPicPr>
              <p:nvPr/>
            </p:nvPicPr>
            <p:blipFill rotWithShape="1"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522" b="36522"/>
              <a:stretch/>
            </p:blipFill>
            <p:spPr bwMode="auto">
              <a:xfrm>
                <a:off x="2052910" y="3076477"/>
                <a:ext cx="1633364" cy="4402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9419C7B-46D5-4397-96BE-A501C977ACE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GB" sz="4400" dirty="0"/>
              <a:t>Language</a:t>
            </a:r>
          </a:p>
          <a:p>
            <a:pPr marL="0" indent="0" algn="ctr">
              <a:buNone/>
            </a:pPr>
            <a:r>
              <a:rPr lang="en-GB" sz="4400" dirty="0"/>
              <a:t>Notation</a:t>
            </a:r>
          </a:p>
          <a:p>
            <a:pPr marL="0" indent="0" algn="ctr">
              <a:buNone/>
            </a:pPr>
            <a:r>
              <a:rPr lang="en-GB" sz="4400" dirty="0"/>
              <a:t>Deliverables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A3EEDBA-1DFB-4DC4-885C-2488F4926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15228654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0" y="-1"/>
            <a:ext cx="5004048" cy="5236045"/>
          </a:xfrm>
        </p:spPr>
        <p:txBody>
          <a:bodyPr anchor="ctr">
            <a:noAutofit/>
          </a:bodyPr>
          <a:lstStyle/>
          <a:p>
            <a:pPr algn="ctr"/>
            <a:r>
              <a:rPr lang="en-GB" sz="4000" dirty="0">
                <a:solidFill>
                  <a:schemeClr val="bg1"/>
                </a:solidFill>
              </a:rPr>
              <a:t>CONJECTURE</a:t>
            </a:r>
          </a:p>
          <a:p>
            <a:pPr algn="ctr"/>
            <a:r>
              <a:rPr lang="en-GB" sz="4000" dirty="0">
                <a:solidFill>
                  <a:schemeClr val="bg1"/>
                </a:solidFill>
              </a:rPr>
              <a:t>PREDICTION</a:t>
            </a:r>
          </a:p>
          <a:p>
            <a:pPr algn="ctr"/>
            <a:r>
              <a:rPr lang="en-GB" sz="4000" dirty="0">
                <a:solidFill>
                  <a:schemeClr val="bg1"/>
                </a:solidFill>
              </a:rPr>
              <a:t>CONNECTION</a:t>
            </a:r>
          </a:p>
          <a:p>
            <a:pPr algn="ctr"/>
            <a:r>
              <a:rPr lang="en-GB" sz="4000" dirty="0">
                <a:solidFill>
                  <a:schemeClr val="bg1"/>
                </a:solidFill>
              </a:rPr>
              <a:t>ENOUGHNESS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588225" y="5030733"/>
            <a:ext cx="255577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800" dirty="0">
                <a:solidFill>
                  <a:schemeClr val="bg1"/>
                </a:solidFill>
                <a:latin typeface="+mj-lt"/>
              </a:rPr>
              <a:t>Argyris’ “Ladder of Inference”</a:t>
            </a:r>
          </a:p>
        </p:txBody>
      </p:sp>
    </p:spTree>
    <p:extLst>
      <p:ext uri="{BB962C8B-B14F-4D97-AF65-F5344CB8AC3E}">
        <p14:creationId xmlns:p14="http://schemas.microsoft.com/office/powerpoint/2010/main" val="204023400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archimate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8" y="195486"/>
            <a:ext cx="2016224" cy="360288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oocities.org/es/monsalvelaura/fase2/images/UML_logo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1491630"/>
            <a:ext cx="1296144" cy="921408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dthomas-software.co.uk/wp-content/uploads/2014/04/BPMN-Logo.jpg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188" y="3293968"/>
            <a:ext cx="1368152" cy="647592"/>
          </a:xfrm>
          <a:prstGeom prst="rect">
            <a:avLst/>
          </a:prstGeom>
          <a:noFill/>
          <a:effectLst>
            <a:glow rad="38100">
              <a:schemeClr val="bg1">
                <a:alpha val="6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Left Brace 6"/>
          <p:cNvSpPr/>
          <p:nvPr/>
        </p:nvSpPr>
        <p:spPr>
          <a:xfrm rot="5400000">
            <a:off x="4391980" y="-3136382"/>
            <a:ext cx="360040" cy="8319920"/>
          </a:xfrm>
          <a:prstGeom prst="leftBrace">
            <a:avLst>
              <a:gd name="adj1" fmla="val 61244"/>
              <a:gd name="adj2" fmla="val 50000"/>
            </a:avLst>
          </a:prstGeom>
          <a:noFill/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Left Brace 11"/>
          <p:cNvSpPr/>
          <p:nvPr/>
        </p:nvSpPr>
        <p:spPr>
          <a:xfrm rot="5400000">
            <a:off x="4355976" y="-2266"/>
            <a:ext cx="360040" cy="5544616"/>
          </a:xfrm>
          <a:prstGeom prst="leftBrace">
            <a:avLst>
              <a:gd name="adj1" fmla="val 61244"/>
              <a:gd name="adj2" fmla="val 70706"/>
            </a:avLst>
          </a:prstGeom>
          <a:noFill/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Left Brace 12"/>
          <p:cNvSpPr/>
          <p:nvPr/>
        </p:nvSpPr>
        <p:spPr>
          <a:xfrm rot="5400000">
            <a:off x="5184068" y="3568688"/>
            <a:ext cx="360040" cy="1440160"/>
          </a:xfrm>
          <a:prstGeom prst="leftBrace">
            <a:avLst>
              <a:gd name="adj1" fmla="val 61244"/>
              <a:gd name="adj2" fmla="val 50298"/>
            </a:avLst>
          </a:prstGeom>
          <a:noFill/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Content Placeholder 8"/>
          <p:cNvSpPr txBox="1">
            <a:spLocks/>
          </p:cNvSpPr>
          <p:nvPr/>
        </p:nvSpPr>
        <p:spPr>
          <a:xfrm>
            <a:off x="3923928" y="1180768"/>
            <a:ext cx="5220072" cy="154313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</a:rPr>
              <a:t>“UML describes the buildings,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Archimate describes the cities”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1" y="3111090"/>
            <a:ext cx="4535996" cy="117767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dirty="0">
                <a:solidFill>
                  <a:schemeClr val="bg1"/>
                </a:solidFill>
              </a:rPr>
              <a:t>Describes “human” sequence flows and orchestrations</a:t>
            </a:r>
          </a:p>
        </p:txBody>
      </p:sp>
    </p:spTree>
    <p:extLst>
      <p:ext uri="{BB962C8B-B14F-4D97-AF65-F5344CB8AC3E}">
        <p14:creationId xmlns:p14="http://schemas.microsoft.com/office/powerpoint/2010/main" val="9715366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79512" y="123478"/>
            <a:ext cx="2952328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Mapping influence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79512" y="3147814"/>
            <a:ext cx="230425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Driving lines of enquiry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995936" y="3651870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Documenting requirements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55576" y="1448717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Communicating gaps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913388" y="2571750"/>
            <a:ext cx="5027823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Modelling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652120" y="1088677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Provoking realistic scenarios</a:t>
            </a:r>
          </a:p>
        </p:txBody>
      </p:sp>
      <p:pic>
        <p:nvPicPr>
          <p:cNvPr id="10" name="Picture 4" descr="Image result for IIBA Log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4778826"/>
            <a:ext cx="1763688" cy="364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497104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5536" y="2427734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Structure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763688" y="699542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Intended user base</a:t>
            </a:r>
          </a:p>
        </p:txBody>
      </p:sp>
      <p:sp>
        <p:nvSpPr>
          <p:cNvPr id="5" name="Rectangle 4"/>
          <p:cNvSpPr/>
          <p:nvPr/>
        </p:nvSpPr>
        <p:spPr>
          <a:xfrm>
            <a:off x="5292080" y="3723878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Interoperability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143508" y="4299942"/>
            <a:ext cx="3240360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Platform requirements</a:t>
            </a:r>
          </a:p>
        </p:txBody>
      </p:sp>
    </p:spTree>
    <p:extLst>
      <p:ext uri="{BB962C8B-B14F-4D97-AF65-F5344CB8AC3E}">
        <p14:creationId xmlns:p14="http://schemas.microsoft.com/office/powerpoint/2010/main" val="2621663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80512" cy="51435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734" y="233796"/>
            <a:ext cx="7798258" cy="46759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7398009" y="4928056"/>
            <a:ext cx="174599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00" dirty="0"/>
              <a:t>http://www.bloomstaxonomy.org/</a:t>
            </a:r>
          </a:p>
        </p:txBody>
      </p:sp>
    </p:spTree>
    <p:extLst>
      <p:ext uri="{BB962C8B-B14F-4D97-AF65-F5344CB8AC3E}">
        <p14:creationId xmlns:p14="http://schemas.microsoft.com/office/powerpoint/2010/main" val="2541459346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petermarshallio">
  <a:themeElements>
    <a:clrScheme name="petermarshallio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F58B1F"/>
      </a:accent1>
      <a:accent2>
        <a:srgbClr val="EE3E30"/>
      </a:accent2>
      <a:accent3>
        <a:srgbClr val="931A3D"/>
      </a:accent3>
      <a:accent4>
        <a:srgbClr val="C41E51"/>
      </a:accent4>
      <a:accent5>
        <a:srgbClr val="5493C9"/>
      </a:accent5>
      <a:accent6>
        <a:srgbClr val="004C93"/>
      </a:accent6>
      <a:hlink>
        <a:srgbClr val="F58B1F"/>
      </a:hlink>
      <a:folHlink>
        <a:srgbClr val="F58B1F"/>
      </a:folHlink>
    </a:clrScheme>
    <a:fontScheme name="petermarshallio">
      <a:majorFont>
        <a:latin typeface="Roboto Slab Black"/>
        <a:ea typeface=""/>
        <a:cs typeface=""/>
      </a:majorFont>
      <a:minorFont>
        <a:latin typeface="Montserrat Light"/>
        <a:ea typeface=""/>
        <a:cs typeface="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marshallio" id="{1843603A-D139-4221-9B5B-8B1ED4F3FDBF}" vid="{E0DDD3F1-A114-4416-98E2-9FE4DCE720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1D86E3A443048953747C0966C027D" ma:contentTypeVersion="6" ma:contentTypeDescription="Create a new document." ma:contentTypeScope="" ma:versionID="00eda95f20d5b546352db41e693dc54c">
  <xsd:schema xmlns:xsd="http://www.w3.org/2001/XMLSchema" xmlns:xs="http://www.w3.org/2001/XMLSchema" xmlns:p="http://schemas.microsoft.com/office/2006/metadata/properties" xmlns:ns2="edc213e9-e7a7-4875-80a6-512f8b506593" xmlns:ns3="ff6ad45d-70eb-4da9-a698-857a2b08eabd" targetNamespace="http://schemas.microsoft.com/office/2006/metadata/properties" ma:root="true" ma:fieldsID="7c3750dd17e556bd1d152ab8bf396cc7" ns2:_="" ns3:_="">
    <xsd:import namespace="edc213e9-e7a7-4875-80a6-512f8b506593"/>
    <xsd:import namespace="ff6ad45d-70eb-4da9-a698-857a2b08ea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213e9-e7a7-4875-80a6-512f8b5065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6ad45d-70eb-4da9-a698-857a2b08eab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1F39177-DD85-4A63-9A0C-5E850A85998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c213e9-e7a7-4875-80a6-512f8b506593"/>
    <ds:schemaRef ds:uri="ff6ad45d-70eb-4da9-a698-857a2b08ea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CF22B23-32A5-4950-AA95-E7309079216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71AA807-559A-4A6D-AAD0-752392B7E47D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petermarshallio</Template>
  <TotalTime>0</TotalTime>
  <Words>210</Words>
  <Application>Microsoft Office PowerPoint</Application>
  <PresentationFormat>On-screen Show (16:9)</PresentationFormat>
  <Paragraphs>48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Montserrat Light</vt:lpstr>
      <vt:lpstr>Roboto Slab Black</vt:lpstr>
      <vt:lpstr>petermarshallio</vt:lpstr>
      <vt:lpstr>ArchiMate®</vt:lpstr>
      <vt:lpstr>Governance</vt:lpstr>
      <vt:lpstr>ArchiMate communicates actions carried out by particular things using specific stuff</vt:lpstr>
      <vt:lpstr>Components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Who are you?  What’s your role in solution design?  Which of your colleagues could tell a good design from a bad design?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Archimate</dc:title>
  <dc:creator/>
  <cp:lastModifiedBy/>
  <cp:revision>1</cp:revision>
  <dcterms:created xsi:type="dcterms:W3CDTF">2016-12-05T10:54:20Z</dcterms:created>
  <dcterms:modified xsi:type="dcterms:W3CDTF">2021-02-17T13:49:00Z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0x01010017D1D86E3A443048953747C0966C027D</vt:lpwstr>
  </property>
</Properties>
</file>